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3"/>
  </p:notesMasterIdLst>
  <p:sldIdLst>
    <p:sldId id="256" r:id="rId2"/>
  </p:sldIdLst>
  <p:sldSz cx="6119813" cy="8640763"/>
  <p:notesSz cx="6858000" cy="9144000"/>
  <p:defaultTextStyle>
    <a:defPPr>
      <a:defRPr lang="en-US"/>
    </a:defPPr>
    <a:lvl1pPr marL="0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20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41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061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082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02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122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143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163" algn="l" defTabSz="4570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9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78" autoAdjust="0"/>
    <p:restoredTop sz="94752"/>
  </p:normalViewPr>
  <p:slideViewPr>
    <p:cSldViewPr snapToGrid="0">
      <p:cViewPr>
        <p:scale>
          <a:sx n="100" d="100"/>
          <a:sy n="100" d="100"/>
        </p:scale>
        <p:origin x="393" y="-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B8D7A-2DD8-48AB-98FB-9E4BEB662BB7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AC9AC-301C-4ECA-AD7C-45E9A55287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99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1pPr>
    <a:lvl2pPr marL="369458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2pPr>
    <a:lvl3pPr marL="738918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3pPr>
    <a:lvl4pPr marL="1108375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4pPr>
    <a:lvl5pPr marL="1477833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5pPr>
    <a:lvl6pPr marL="1847293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6pPr>
    <a:lvl7pPr marL="2216751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7pPr>
    <a:lvl8pPr marL="2586209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8pPr>
    <a:lvl9pPr marL="2955668" algn="l" defTabSz="738918" rtl="0" eaLnBrk="1" latinLnBrk="0" hangingPunct="1">
      <a:defRPr sz="9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AC9AC-301C-4ECA-AD7C-45E9A552870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541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7" y="1414125"/>
            <a:ext cx="5201841" cy="3008266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4538401"/>
            <a:ext cx="4589860" cy="2086184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73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7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2" y="460041"/>
            <a:ext cx="1319585" cy="732264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460041"/>
            <a:ext cx="3882256" cy="732264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14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47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2154193"/>
            <a:ext cx="5278339" cy="3594317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5782513"/>
            <a:ext cx="5278339" cy="1890166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93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8" y="2300204"/>
            <a:ext cx="2600921" cy="548248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6" y="2300204"/>
            <a:ext cx="2600921" cy="548248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5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5" y="460043"/>
            <a:ext cx="5278339" cy="167014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6" y="2118189"/>
            <a:ext cx="2588967" cy="1038091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6" y="3156279"/>
            <a:ext cx="2588967" cy="46424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2118189"/>
            <a:ext cx="2601718" cy="1038091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3156279"/>
            <a:ext cx="2601718" cy="46424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79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385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0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5" y="576051"/>
            <a:ext cx="1973799" cy="2016178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9" y="1244112"/>
            <a:ext cx="3098155" cy="6140542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5" y="2592230"/>
            <a:ext cx="1973799" cy="4802425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0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5" y="576051"/>
            <a:ext cx="1973799" cy="2016178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9" y="1244112"/>
            <a:ext cx="3098155" cy="6140542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5" y="2592230"/>
            <a:ext cx="1973799" cy="4802425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5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460043"/>
            <a:ext cx="5278339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2300204"/>
            <a:ext cx="5278339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8008709"/>
            <a:ext cx="1376958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8008709"/>
            <a:ext cx="206543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8008709"/>
            <a:ext cx="1376958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8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EFBBCA2F-03A8-4912-6E96-D55D3A4CE1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5" y="8163790"/>
            <a:ext cx="1349807" cy="394144"/>
          </a:xfrm>
          <a:prstGeom prst="rect">
            <a:avLst/>
          </a:prstGeom>
        </p:spPr>
      </p:pic>
      <p:pic>
        <p:nvPicPr>
          <p:cNvPr id="4" name="Picture 2" descr="Image result for ieee cas logo">
            <a:extLst>
              <a:ext uri="{FF2B5EF4-FFF2-40B4-BE49-F238E27FC236}">
                <a16:creationId xmlns:a16="http://schemas.microsoft.com/office/drawing/2014/main" id="{0D1ED31F-5F12-FB65-3709-6B6FA25B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52" y="8108731"/>
            <a:ext cx="485405" cy="4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6B27A33-8A01-3C94-A05D-E1421DDEEE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8" b="37622"/>
          <a:stretch>
            <a:fillRect/>
          </a:stretch>
        </p:blipFill>
        <p:spPr>
          <a:xfrm>
            <a:off x="0" y="1"/>
            <a:ext cx="6119813" cy="1737998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6D33BC1E-50B8-8B71-6AB8-69C772D1E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3554" y="128757"/>
            <a:ext cx="933392" cy="97267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1AA55F5-3856-6104-BEBC-B9000097FF73}"/>
              </a:ext>
            </a:extLst>
          </p:cNvPr>
          <p:cNvSpPr txBox="1"/>
          <p:nvPr/>
        </p:nvSpPr>
        <p:spPr>
          <a:xfrm>
            <a:off x="273613" y="-41370"/>
            <a:ext cx="4932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IEEE AICAS 2026 </a:t>
            </a:r>
          </a:p>
          <a:p>
            <a:r>
              <a:rPr kumimoji="1" lang="en" altLang="zh-CN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Satellite Workshop</a:t>
            </a:r>
            <a:endParaRPr kumimoji="1" lang="zh-CN" altLang="en-US" sz="28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41DB896-895A-BA37-2C08-60F1059E8D0F}"/>
              </a:ext>
            </a:extLst>
          </p:cNvPr>
          <p:cNvSpPr txBox="1"/>
          <p:nvPr/>
        </p:nvSpPr>
        <p:spPr>
          <a:xfrm>
            <a:off x="273613" y="1153223"/>
            <a:ext cx="55162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CN" sz="1600" b="1" kern="1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S2CAS: Smart Sensor Circuit and Intelligent Systems for Emerging Applications</a:t>
            </a:r>
            <a:endParaRPr lang="zh-CN" altLang="zh-CN" sz="1050" b="1" kern="100" dirty="0">
              <a:solidFill>
                <a:schemeClr val="bg1"/>
              </a:solidFill>
              <a:effectLst>
                <a:outerShdw blurRad="50800" dist="50800" dir="5400000" algn="ctr" rotWithShape="0">
                  <a:schemeClr val="accent1"/>
                </a:outerShdw>
              </a:effectLst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AEF828A-0E3D-7886-FF4B-E9B793E00A05}"/>
              </a:ext>
            </a:extLst>
          </p:cNvPr>
          <p:cNvSpPr txBox="1"/>
          <p:nvPr/>
        </p:nvSpPr>
        <p:spPr>
          <a:xfrm>
            <a:off x="273613" y="842408"/>
            <a:ext cx="55162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CN" sz="1400" b="1" kern="1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Ha Long Bay | 18 September (Friday) 2026</a:t>
            </a:r>
            <a:endParaRPr lang="zh-CN" altLang="zh-CN" sz="1400" b="1" kern="100" dirty="0">
              <a:solidFill>
                <a:schemeClr val="bg1"/>
              </a:solidFill>
              <a:effectLst>
                <a:outerShdw blurRad="50800" dist="50800" dir="5400000" algn="ctr" rotWithShape="0">
                  <a:schemeClr val="accent1"/>
                </a:outerShdw>
              </a:effectLst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BA0CB5F-F456-3F31-1855-672DB37905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17" y="8091603"/>
            <a:ext cx="519661" cy="5196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D4E4622-DB2A-5937-434A-394915763A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38" y="8106352"/>
            <a:ext cx="519661" cy="51966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F0D19C-7CA5-DEA5-0779-33C5E2EF836E}"/>
              </a:ext>
            </a:extLst>
          </p:cNvPr>
          <p:cNvSpPr txBox="1"/>
          <p:nvPr/>
        </p:nvSpPr>
        <p:spPr>
          <a:xfrm>
            <a:off x="3269801" y="1745403"/>
            <a:ext cx="2343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Organizing</a:t>
            </a:r>
            <a:r>
              <a:rPr kumimoji="1" lang="zh-CN" altLang="en-US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endParaRPr kumimoji="1" lang="zh-CN" altLang="en-US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50A331A-8D23-14F1-9F1E-35CE1B4C0120}"/>
              </a:ext>
            </a:extLst>
          </p:cNvPr>
          <p:cNvSpPr txBox="1"/>
          <p:nvPr/>
        </p:nvSpPr>
        <p:spPr>
          <a:xfrm>
            <a:off x="3282354" y="3096148"/>
            <a:ext cx="3435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Invited Speakers</a:t>
            </a:r>
            <a:endParaRPr kumimoji="1" lang="zh-CN" altLang="en-US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E626457-4684-B6E5-1608-6B97B7563131}"/>
              </a:ext>
            </a:extLst>
          </p:cNvPr>
          <p:cNvSpPr txBox="1"/>
          <p:nvPr/>
        </p:nvSpPr>
        <p:spPr>
          <a:xfrm>
            <a:off x="-2260" y="4798791"/>
            <a:ext cx="1558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Program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1F8991D-7A3F-131F-1E55-FC4EDC06057A}"/>
              </a:ext>
            </a:extLst>
          </p:cNvPr>
          <p:cNvSpPr txBox="1"/>
          <p:nvPr/>
        </p:nvSpPr>
        <p:spPr>
          <a:xfrm>
            <a:off x="3275186" y="1908602"/>
            <a:ext cx="3334640" cy="1217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Milin Zhang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Tsinghua Univ., China</a:t>
            </a:r>
            <a:endParaRPr lang="zh-CN" altLang="zh-CN" sz="10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Xiaojin</a:t>
            </a: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Zhao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Shenzhen Univ., China</a:t>
            </a:r>
            <a:endParaRPr lang="zh-CN" altLang="zh-CN" sz="10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Amine </a:t>
            </a:r>
            <a:r>
              <a:rPr lang="en-US" altLang="zh-CN" sz="1000" b="1" kern="1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Bermak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Hamad Bin Khalifa Univ., Qatar</a:t>
            </a:r>
            <a:endParaRPr lang="zh-CN" altLang="zh-CN" sz="10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Wei Tang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New Mexico State Univ., USA</a:t>
            </a:r>
            <a:endParaRPr lang="en-US" altLang="zh-CN" sz="1000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Qing Zhang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Shenzhen Univ., China</a:t>
            </a:r>
            <a:endParaRPr lang="zh-CN" altLang="zh-CN" sz="6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BBD5BB-BC70-C680-5054-940B303BED12}"/>
              </a:ext>
            </a:extLst>
          </p:cNvPr>
          <p:cNvSpPr txBox="1"/>
          <p:nvPr/>
        </p:nvSpPr>
        <p:spPr>
          <a:xfrm>
            <a:off x="3279040" y="3274055"/>
            <a:ext cx="2896970" cy="1324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Hong Chen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Tsinghua Univ., China</a:t>
            </a:r>
          </a:p>
          <a:p>
            <a:pPr algn="just">
              <a:lnSpc>
                <a:spcPct val="150000"/>
              </a:lnSpc>
            </a:pPr>
            <a:r>
              <a:rPr lang="en-US" altLang="zh-CN" sz="1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Yi (Estelle) Wang</a:t>
            </a:r>
            <a:r>
              <a:rPr lang="en-US" altLang="zh-CN" sz="1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AUMOVIO, Singapore</a:t>
            </a:r>
            <a:endParaRPr lang="en-US" altLang="zh-CN" sz="1000" b="1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Jianbiao</a:t>
            </a:r>
            <a:r>
              <a:rPr lang="en-US" altLang="zh-CN" sz="10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Xiao</a:t>
            </a:r>
            <a:r>
              <a:rPr lang="en-US" altLang="zh-CN" sz="10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Chip-Artisan Tech. Corp.</a:t>
            </a:r>
            <a:r>
              <a:rPr lang="en-US" altLang="zh-CN" sz="1000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China</a:t>
            </a:r>
          </a:p>
          <a:p>
            <a:pPr lvl="0" algn="just">
              <a:lnSpc>
                <a:spcPct val="150000"/>
              </a:lnSpc>
            </a:pPr>
            <a:r>
              <a:rPr lang="en-US" altLang="zh-CN" sz="1000" b="1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Weiwei Shi</a:t>
            </a:r>
            <a:r>
              <a:rPr lang="en-US" altLang="zh-CN" sz="1000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Shenzhen Univ., China</a:t>
            </a:r>
          </a:p>
          <a:p>
            <a:pPr lvl="0" algn="just">
              <a:lnSpc>
                <a:spcPct val="150000"/>
              </a:lnSpc>
            </a:pPr>
            <a:endParaRPr lang="en-US" altLang="zh-CN" sz="900" b="1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zh-CN" altLang="zh-CN" sz="5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6601F9D-3F00-F3BA-F4A3-5C64F994E889}"/>
              </a:ext>
            </a:extLst>
          </p:cNvPr>
          <p:cNvSpPr txBox="1"/>
          <p:nvPr/>
        </p:nvSpPr>
        <p:spPr>
          <a:xfrm>
            <a:off x="-2261" y="1740015"/>
            <a:ext cx="333464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</a:pPr>
            <a:r>
              <a:rPr lang="en-US" altLang="zh-CN" sz="1200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As the rapid proliferation of smart sensors, edge AI, and Internet-of-Things (IoT) systems drives the next wave of electronic innovation, the S2CAS Workshop (Smart Sensor Circuits and Intelligent Systems for Emerging Applications) addresses the critical co-design of sensing hardware, intelligent circuits, and application-driven systems under the "Sensor + X" paradigm—covering AI, healthcare, robotics, novel materials, and environmental monitoring. This workshop uniquely bridges the gap between device materials, analog/mixed-signal circuits, AI accelerators, and real-world deployment, positioning the IEEE CASS community as the central hub for end-to-end intelligent sensing solutions.</a:t>
            </a:r>
            <a:endParaRPr lang="zh-CN" altLang="zh-CN" sz="12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5623FBFB-591B-7F78-0B7A-BD35DC958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31805"/>
              </p:ext>
            </p:extLst>
          </p:nvPr>
        </p:nvGraphicFramePr>
        <p:xfrm>
          <a:off x="54156" y="5043009"/>
          <a:ext cx="5929868" cy="310941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12724">
                  <a:extLst>
                    <a:ext uri="{9D8B030D-6E8A-4147-A177-3AD203B41FA5}">
                      <a16:colId xmlns:a16="http://schemas.microsoft.com/office/drawing/2014/main" val="1252999285"/>
                    </a:ext>
                  </a:extLst>
                </a:gridCol>
                <a:gridCol w="4617144">
                  <a:extLst>
                    <a:ext uri="{9D8B030D-6E8A-4147-A177-3AD203B41FA5}">
                      <a16:colId xmlns:a16="http://schemas.microsoft.com/office/drawing/2014/main" val="1258353920"/>
                    </a:ext>
                  </a:extLst>
                </a:gridCol>
              </a:tblGrid>
              <a:tr h="310941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</a:t>
                      </a: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1:40 – 2:25 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endParaRPr lang="en-US" altLang="zh-CN" sz="1200" b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2:25 – 3:10 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endParaRPr lang="en-US" altLang="zh-CN" sz="1200" b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3:10 – 3:30 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3:30 – 4:15 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endParaRPr lang="en-US" altLang="zh-CN" sz="1200" b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endParaRPr lang="en-US" altLang="zh-CN" sz="1200" b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4:15 </a:t>
                      </a:r>
                      <a:r>
                        <a:rPr lang="en-US" altLang="zh-CN" sz="12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5:00 </a:t>
                      </a: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</a:t>
                      </a:r>
                    </a:p>
                    <a:p>
                      <a:pPr algn="l">
                        <a:lnSpc>
                          <a:spcPts val="1800"/>
                        </a:lnSpc>
                        <a:buNone/>
                      </a:pPr>
                      <a:endParaRPr lang="zh-CN" altLang="en-US" sz="1200" b="0" i="0" u="none" strike="noStrike" dirty="0">
                        <a:solidFill>
                          <a:srgbClr val="0F111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384" marR="112307" marT="70192" marB="7019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Opening Remarks</a:t>
                      </a:r>
                    </a:p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Neuromorphic Smart Nose‑on‑a‑Chip with On‑Chip  Learning for Pulmonary Diagnosis</a:t>
                      </a:r>
                    </a:p>
                    <a:p>
                      <a:pPr marL="0" marR="0" lvl="0" indent="0" algn="just" defTabSz="612008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Towards Trustworthy In-Vehicle AI Systems: Dynamic Watermarks for Real-Time Intrusion Detection </a:t>
                      </a:r>
                    </a:p>
                    <a:p>
                      <a:pPr marL="0" marR="0" lvl="0" indent="0" algn="just" defTabSz="612008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Coffee Break</a:t>
                      </a:r>
                    </a:p>
                    <a:p>
                      <a:pPr marL="0" marR="0" lvl="0" indent="0" algn="just" defTabSz="612008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Ultra-Low-Power and High Accuracy AI Voice Control Solution: Co-Optimization of Algorithm, Hardware and Toolchain for Edge AI Devices </a:t>
                      </a:r>
                    </a:p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" altLang="zh-CN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Approximate Computing Circuit Techniques in Efficient Smart Edge Systems-from Biomedical/Vision Recognition to SAR Imaging</a:t>
                      </a:r>
                    </a:p>
                  </a:txBody>
                  <a:tcPr marL="112307" marR="67384" marT="70192" marB="70192"/>
                </a:tc>
                <a:extLst>
                  <a:ext uri="{0D108BD9-81ED-4DB2-BD59-A6C34878D82A}">
                    <a16:rowId xmlns:a16="http://schemas.microsoft.com/office/drawing/2014/main" val="427575938"/>
                  </a:ext>
                </a:extLst>
              </a:tr>
            </a:tbl>
          </a:graphicData>
        </a:graphic>
      </p:graphicFrame>
      <p:sp>
        <p:nvSpPr>
          <p:cNvPr id="33" name="文本框 32">
            <a:extLst>
              <a:ext uri="{FF2B5EF4-FFF2-40B4-BE49-F238E27FC236}">
                <a16:creationId xmlns:a16="http://schemas.microsoft.com/office/drawing/2014/main" id="{F4884C85-D3A2-61D5-2F2C-E9900E8A910B}"/>
              </a:ext>
            </a:extLst>
          </p:cNvPr>
          <p:cNvSpPr txBox="1"/>
          <p:nvPr/>
        </p:nvSpPr>
        <p:spPr>
          <a:xfrm>
            <a:off x="3289774" y="4352603"/>
            <a:ext cx="25053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</a:pPr>
            <a:r>
              <a:rPr lang="en-US" altLang="zh-CN" sz="1000" b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Inquiry Email:</a:t>
            </a:r>
          </a:p>
          <a:p>
            <a:pPr lvl="0" algn="just">
              <a:lnSpc>
                <a:spcPct val="100000"/>
              </a:lnSpc>
            </a:pPr>
            <a:r>
              <a:rPr lang="en-US" altLang="zh-CN" sz="1000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General Inquiry: qzhangszu@szu.edu.cn</a:t>
            </a:r>
            <a:endParaRPr lang="zh-CN" altLang="zh-CN" sz="10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BADC0AC-A3C3-CF3D-AA9E-D34BA6C89610}"/>
              </a:ext>
            </a:extLst>
          </p:cNvPr>
          <p:cNvSpPr/>
          <p:nvPr/>
        </p:nvSpPr>
        <p:spPr>
          <a:xfrm>
            <a:off x="3226059" y="8011973"/>
            <a:ext cx="2893754" cy="6287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IEEE International Conference on Artificial Intelligence Circuits and Systems</a:t>
            </a:r>
          </a:p>
          <a:p>
            <a:pPr algn="ctr"/>
            <a:r>
              <a:rPr kumimoji="1"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September 16-18, 2026, Ha Long Bay</a:t>
            </a:r>
          </a:p>
        </p:txBody>
      </p:sp>
    </p:spTree>
    <p:extLst>
      <p:ext uri="{BB962C8B-B14F-4D97-AF65-F5344CB8AC3E}">
        <p14:creationId xmlns:p14="http://schemas.microsoft.com/office/powerpoint/2010/main" val="1618300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606</TotalTime>
  <Words>345</Words>
  <Application>Microsoft Office PowerPoint</Application>
  <PresentationFormat>自定义</PresentationFormat>
  <Paragraphs>38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Lilico</dc:creator>
  <cp:lastModifiedBy>Xiaojin Zhao</cp:lastModifiedBy>
  <cp:revision>311</cp:revision>
  <dcterms:created xsi:type="dcterms:W3CDTF">2023-05-16T01:23:28Z</dcterms:created>
  <dcterms:modified xsi:type="dcterms:W3CDTF">2026-08-24T10:16:57Z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CB3282CD15D8AE0310DB62641A2AC365_43</vt:lpwstr>
  </property>
  <property fmtid="{D5CDD505-2E9C-101B-9397-08002B2CF9AE}" pid="3" name="KSOProductBuildVer">
    <vt:lpwstr>2052-5.2.1.7798</vt:lpwstr>
  </property>
</Properties>
</file>